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16" r:id="rId4"/>
    <p:sldId id="306" r:id="rId5"/>
    <p:sldId id="309" r:id="rId6"/>
    <p:sldId id="310" r:id="rId7"/>
    <p:sldId id="322" r:id="rId8"/>
    <p:sldId id="320" r:id="rId9"/>
    <p:sldId id="321" r:id="rId10"/>
    <p:sldId id="324" r:id="rId11"/>
    <p:sldId id="325" r:id="rId12"/>
    <p:sldId id="31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D16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FA8276-8356-421D-9A03-995A2E2CC898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087947-70CD-49EE-AE2A-709E60DC3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3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603A25-4E25-46B4-BDDE-CDC09E5D9ED3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D2F5B8-9CD9-42B5-87FE-44F5F3694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4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0C4F06-E097-4D37-A185-2D6AB5B04BD6}" type="slidenum">
              <a:rPr lang="en-US" smtClean="0"/>
              <a:pPr eaLnBrk="1" hangingPunct="1">
                <a:defRPr/>
              </a:pPr>
              <a:t>3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F5B8-9CD9-42B5-87FE-44F5F369448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779EF0-DA76-48F5-924F-640A14EB29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5A2D5B-4E33-444C-A4C6-8B985BE56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" y="6385330"/>
            <a:ext cx="882770" cy="2913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howard@rpcgb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cap="small" dirty="0" smtClean="0">
                <a:solidFill>
                  <a:srgbClr val="C00000"/>
                </a:solidFill>
              </a:rPr>
              <a:t>What is the</a:t>
            </a:r>
            <a:br>
              <a:rPr lang="en-US" sz="3600" b="1" cap="small" dirty="0" smtClean="0">
                <a:solidFill>
                  <a:srgbClr val="C00000"/>
                </a:solidFill>
              </a:rPr>
            </a:br>
            <a:r>
              <a:rPr lang="en-US" sz="3600" b="1" cap="small" dirty="0" smtClean="0">
                <a:solidFill>
                  <a:srgbClr val="C00000"/>
                </a:solidFill>
              </a:rPr>
              <a:t>Regional Transportation Plan?</a:t>
            </a:r>
            <a:endParaRPr lang="en-US" sz="2800" b="1" cap="small" dirty="0">
              <a:solidFill>
                <a:srgbClr val="C00000"/>
              </a:solidFill>
            </a:endParaRPr>
          </a:p>
        </p:txBody>
      </p:sp>
      <p:pic>
        <p:nvPicPr>
          <p:cNvPr id="6" name="Picture 11" descr="C:\Users\Darrell\AppData\Local\Microsoft\Windows\Temporary Internet Files\Content.IE5\9FJ2JW03\MP9004014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3" y="4383881"/>
            <a:ext cx="1965325" cy="130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Darrell\AppData\Local\Microsoft\Windows\Temporary Internet Files\Content.IE5\XK50GAHW\MP9003091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4383881"/>
            <a:ext cx="1960562" cy="130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http://www.forkliftaction.com/upload/news/7110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83881"/>
            <a:ext cx="1917700" cy="130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log.al.com/birmingham-news-commentary/2009/08/medium_B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383881"/>
            <a:ext cx="1917700" cy="130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0452"/>
            <a:ext cx="8534400" cy="2209800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Informational Session About the </a:t>
            </a:r>
            <a:b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Transportation Plan</a:t>
            </a:r>
          </a:p>
          <a:p>
            <a:pPr algn="ctr"/>
            <a: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endParaRPr lang="en-US" b="1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MPO Policy Committee </a:t>
            </a:r>
            <a:r>
              <a:rPr lang="en-US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endParaRPr lang="en-US" b="1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Birmingham Metropolitan Planning Organization</a:t>
            </a:r>
            <a:endParaRPr lang="en-US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839014"/>
            <a:ext cx="682911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b="1" cap="small" spc="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Darrell L. Howard, AICP, PTP - Deputy Director of </a:t>
            </a:r>
            <a:r>
              <a:rPr lang="en-US" sz="1200" b="1" cap="small" spc="2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b="1" cap="small" spc="2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Planning Commission of Greater Birmingham</a:t>
            </a:r>
            <a:endParaRPr lang="en-US" sz="1200" b="1" cap="small" spc="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RTP Challenges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1691640"/>
            <a:ext cx="8229600" cy="4746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2627313" algn="l"/>
              </a:tabLst>
              <a:defRPr/>
            </a:pPr>
            <a:r>
              <a:rPr lang="en-US" sz="2300" dirty="0" smtClean="0"/>
              <a:t>Funding Uncertainty</a:t>
            </a:r>
            <a:endParaRPr lang="en-US" sz="2300" dirty="0"/>
          </a:p>
          <a:p>
            <a:pPr lvl="1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Fiscal Constraint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Understand, there will be No New/Increase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Resources</a:t>
            </a: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Transportation Resources</a:t>
            </a: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Resources</a:t>
            </a:r>
          </a:p>
        </p:txBody>
      </p:sp>
      <p:pic>
        <p:nvPicPr>
          <p:cNvPr id="22533" name="Picture 22" descr="C:\Users\Darrell\AppData\Local\Microsoft\Windows\Temporary Internet Files\Content.IE5\3ZX0EEVG\MP90040109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91" y="3657600"/>
            <a:ext cx="3371850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26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200" b="1" cap="small" dirty="0">
                <a:solidFill>
                  <a:srgbClr val="C00000"/>
                </a:solidFill>
                <a:latin typeface="Century Gothic" pitchFamily="34" charset="0"/>
              </a:rPr>
              <a:t>RTP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856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2627313" algn="l"/>
              </a:tabLst>
              <a:defRPr/>
            </a:pPr>
            <a:r>
              <a:rPr lang="en-US" sz="2400" dirty="0" smtClean="0"/>
              <a:t>Other Challenges</a:t>
            </a:r>
            <a:endParaRPr lang="en-US" sz="2400" dirty="0"/>
          </a:p>
          <a:p>
            <a:pPr lvl="1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Issues and Needs</a:t>
            </a: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Metropolitan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Area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Geographic Growth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Fixing Regional Problems with Local Funding</a:t>
            </a:r>
          </a:p>
          <a:p>
            <a:pPr marL="803275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Intra-regional Competition for Scarce Resources</a:t>
            </a:r>
          </a:p>
          <a:p>
            <a:pPr lvl="1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Linking Transportation, Economic 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0">
              <a:spcAft>
                <a:spcPts val="300"/>
              </a:spcAft>
              <a:buClr>
                <a:schemeClr val="accent1"/>
              </a:buClr>
              <a:buNone/>
              <a:tabLst>
                <a:tab pos="2627313" algn="l"/>
              </a:tabLs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Development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Land Use</a:t>
            </a:r>
          </a:p>
          <a:p>
            <a:pPr lvl="1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9" name="Picture 28" descr="http://www.calthorpe.com/files/imagecache/large/projects/LUTRAQ%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3581400"/>
            <a:ext cx="3239994" cy="2522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For More Information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691640"/>
            <a:ext cx="8653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ts val="1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 smtClean="0"/>
              <a:t>Website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www.RPCGB.org/transportation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>
              <a:spcBef>
                <a:spcPts val="1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/>
              <a:t>Contacts</a:t>
            </a:r>
          </a:p>
          <a:p>
            <a:pPr marL="548640" lvl="1" indent="-274320"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b="1" dirty="0" smtClean="0"/>
              <a:t>Darrell L. Howard </a:t>
            </a:r>
            <a:r>
              <a:rPr lang="en-US" b="1" dirty="0" smtClean="0">
                <a:hlinkClick r:id="rId3"/>
              </a:rPr>
              <a:t>dhoward@rpcgb.org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922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600" b="1" cap="small" dirty="0" smtClean="0">
                <a:solidFill>
                  <a:srgbClr val="C00000"/>
                </a:solidFill>
                <a:latin typeface="Century Gothic" pitchFamily="34" charset="0"/>
              </a:rPr>
              <a:t>Review</a:t>
            </a:r>
            <a:endParaRPr lang="en-US" sz="36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524000"/>
            <a:ext cx="89611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300" dirty="0" smtClean="0"/>
              <a:t>Required MPO Documents &amp; Plans</a:t>
            </a:r>
            <a:br>
              <a:rPr lang="en-US" sz="2300" dirty="0" smtClean="0"/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law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regulations requires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MPOs develop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Core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Products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Unified Planning Work Program (UPWP)</a:t>
            </a:r>
            <a:endParaRPr lang="en-US" sz="1900" dirty="0"/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Metropolitan </a:t>
            </a:r>
            <a:r>
              <a:rPr lang="en-US" sz="1900" dirty="0"/>
              <a:t>Transportation </a:t>
            </a:r>
            <a:r>
              <a:rPr lang="en-US" sz="1900" dirty="0" smtClean="0"/>
              <a:t>Plan i.e. Regional Transportation Plan (RTP) </a:t>
            </a:r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Transportation </a:t>
            </a:r>
            <a:r>
              <a:rPr lang="en-US" sz="1900" dirty="0"/>
              <a:t>Improvement Program </a:t>
            </a:r>
            <a:r>
              <a:rPr lang="en-US" sz="1900" dirty="0" smtClean="0"/>
              <a:t>(TIP)</a:t>
            </a:r>
            <a:endParaRPr lang="en-US" sz="1900" dirty="0"/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/>
              <a:t>Air Quality Conformity </a:t>
            </a:r>
            <a:r>
              <a:rPr lang="en-US" sz="1900" dirty="0" smtClean="0"/>
              <a:t>Determination (designated </a:t>
            </a:r>
            <a:r>
              <a:rPr lang="en-US" sz="1900" dirty="0"/>
              <a:t>non-attainment/maintenance areas)</a:t>
            </a:r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Congestion </a:t>
            </a:r>
            <a:r>
              <a:rPr lang="en-US" sz="1900" dirty="0"/>
              <a:t>Management Process </a:t>
            </a:r>
            <a:r>
              <a:rPr lang="en-US" sz="1900" dirty="0" smtClean="0"/>
              <a:t>(CMP)</a:t>
            </a:r>
            <a:endParaRPr lang="en-US" sz="1900" dirty="0"/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/>
              <a:t>Performance Monitoring Plan</a:t>
            </a:r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Public Involvement Plan</a:t>
            </a:r>
          </a:p>
          <a:p>
            <a:pPr marL="61722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</a:pPr>
            <a:r>
              <a:rPr lang="en-US" sz="1900" dirty="0" smtClean="0"/>
              <a:t>Annual Listing of Projects </a:t>
            </a:r>
          </a:p>
        </p:txBody>
      </p:sp>
    </p:spTree>
    <p:extLst>
      <p:ext uri="{BB962C8B-B14F-4D97-AF65-F5344CB8AC3E}">
        <p14:creationId xmlns:p14="http://schemas.microsoft.com/office/powerpoint/2010/main" val="32650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200" b="1" cap="small" dirty="0">
                <a:solidFill>
                  <a:srgbClr val="C00000"/>
                </a:solidFill>
                <a:latin typeface="Century Gothic" pitchFamily="34" charset="0"/>
              </a:rPr>
              <a:t>What is a Regional Transportation Plan?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691640"/>
            <a:ext cx="8378825" cy="4381500"/>
          </a:xfrm>
        </p:spPr>
        <p:txBody>
          <a:bodyPr>
            <a:normAutofit/>
          </a:bodyPr>
          <a:lstStyle/>
          <a:p>
            <a:pPr>
              <a:tabLst>
                <a:tab pos="2627313" algn="l"/>
              </a:tabLst>
              <a:defRPr/>
            </a:pPr>
            <a:r>
              <a:rPr lang="en-US" sz="2400" dirty="0"/>
              <a:t>A Rose by Any other Name</a:t>
            </a:r>
            <a:r>
              <a:rPr lang="en-US" sz="2400" dirty="0" smtClean="0"/>
              <a:t>…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Regional Transportation Plan is called different things in different places depending on how it is envisioned to be used.</a:t>
            </a:r>
          </a:p>
          <a:p>
            <a:pPr marL="617220" lvl="1" indent="-342900">
              <a:buClr>
                <a:schemeClr val="accent1"/>
              </a:buClr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/>
                </a:solidFill>
              </a:rPr>
              <a:t>Metropolitan Transportation Plan</a:t>
            </a:r>
          </a:p>
          <a:p>
            <a:pPr marL="617220" lvl="1" indent="-342900">
              <a:buClr>
                <a:schemeClr val="accent1"/>
              </a:buClr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/>
                </a:solidFill>
              </a:rPr>
              <a:t>Long Range Transportation Plan</a:t>
            </a:r>
          </a:p>
          <a:p>
            <a:pPr marL="617220" lvl="1" indent="-342900">
              <a:buClr>
                <a:schemeClr val="accent1"/>
              </a:buClr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/>
                </a:solidFill>
              </a:rPr>
              <a:t>Regional Transportation Plan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Regional Transportation Plan is a long-term blueprint of a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region’s transportation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that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and analyzes transportation needs of the metropolitan region</a:t>
            </a:r>
          </a:p>
          <a:p>
            <a:pPr marL="461963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a framework for project priorities</a:t>
            </a:r>
          </a:p>
          <a:p>
            <a:pPr marL="461963" lvl="2">
              <a:spcAft>
                <a:spcPts val="300"/>
              </a:spcAft>
              <a:buClr>
                <a:schemeClr val="accent1"/>
              </a:buClr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Considers the reality of future funding availability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+mn-lt"/>
              </a:defRPr>
            </a:lvl1pPr>
          </a:lstStyle>
          <a:p>
            <a:pPr algn="r">
              <a:defRPr/>
            </a:pPr>
            <a:fld id="{6D55EF86-F78E-42F1-836C-5420751CEA25}" type="slidenum">
              <a:rPr lang="en-US" b="1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4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Plan Considerations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447800"/>
            <a:ext cx="8653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 smtClean="0"/>
              <a:t>Federal Planning Factors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regulations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 that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MPO’s planning activities should: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economic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vitality by enabling global competitiveness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 for all users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for all users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accessibility, mobility,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for people and freight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and enhance the environment, including air quality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quality of life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energy efficiency and conservation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consistency with growth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economic development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system integration and connectivity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efficient transportation system management and operations</a:t>
            </a:r>
          </a:p>
          <a:p>
            <a:pPr marL="461963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Emphasize system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preservation</a:t>
            </a:r>
          </a:p>
          <a:p>
            <a:pPr marL="233363" lvl="2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tabLst>
                <a:tab pos="2627313" algn="l"/>
              </a:tabLs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Note</a:t>
            </a:r>
            <a:r>
              <a:rPr lang="en-US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Factors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considered during planning process. </a:t>
            </a:r>
          </a:p>
          <a:p>
            <a:pPr marL="233363" lvl="2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tabLst>
                <a:tab pos="2627313" algn="l"/>
              </a:tabLs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Note </a:t>
            </a:r>
            <a:r>
              <a:rPr lang="en-US" sz="1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Each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 is applied based on local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6380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Plan Considerations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563317"/>
            <a:ext cx="8653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 smtClean="0"/>
              <a:t>Livability Principles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guidance encourages consideration of Livability Principles</a:t>
            </a:r>
          </a:p>
          <a:p>
            <a:pPr marL="548640" lvl="1" indent="-274320"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more transportation choices.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safe, reliable, and economical transportation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choices to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 household transportation costs,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reduce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nation’s dependence on foreign oil, improve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air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quality, reduce greenhouse gas emissions, and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promote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health.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274320"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equitable, affordable housing.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 location- and energy-efficient housing choices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for people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ages, incomes, races, and ethnicities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increase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 and lower the combined cost of housing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and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transportation. </a:t>
            </a:r>
          </a:p>
          <a:p>
            <a:pPr marL="548640" lvl="1" indent="-274320"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economic competitiveness.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economic competitiveness through reliable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and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timely access to employment centers, educational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opportunities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services and other basic needs by workers,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as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well as expanded business access to markets.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75" y="3735017"/>
            <a:ext cx="2130325" cy="129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74" y="5105401"/>
            <a:ext cx="2130325" cy="1219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57450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Livability Principles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524000"/>
            <a:ext cx="8653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 smtClean="0"/>
              <a:t>Livability Principles</a:t>
            </a:r>
            <a:endParaRPr lang="en-US" sz="2400" dirty="0"/>
          </a:p>
          <a:p>
            <a:pPr marL="548640" lvl="1" indent="-274320"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existing communities.</a:t>
            </a:r>
            <a:b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funding toward existing communities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through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 like transit-oriented, mixed-use 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development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land recycling—to increase 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community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revitalization and the efficiency of 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public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 investments and safeguard rural landscapes. </a:t>
            </a:r>
          </a:p>
          <a:p>
            <a:pPr marL="548640" lvl="1" indent="-274320"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 and leverage federal policies and investment. </a:t>
            </a:r>
            <a:b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 federal policies and funding to remove barriers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collaboration, leverage funding, and increase the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accountability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effectiveness of all levels of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plan for future growth, including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making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energy choices such as locally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 energy. </a:t>
            </a:r>
          </a:p>
          <a:p>
            <a:pPr marL="548640" lvl="1" indent="-274320"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communities and neighborhoods. </a:t>
            </a:r>
            <a:b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the unique characteristics of all communities 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by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investing in healthy, safe, and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walkable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buClr>
                <a:schemeClr val="accent1"/>
              </a:buClr>
              <a:buSzPct val="70000"/>
              <a:tabLst>
                <a:tab pos="2627313" algn="l"/>
              </a:tabLst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neighborhoods—rural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urban, or suburban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8800"/>
            <a:ext cx="21336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43" y="4724400"/>
            <a:ext cx="2111057" cy="15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Key Elements of the RTP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691640"/>
            <a:ext cx="91135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300" dirty="0" smtClean="0"/>
              <a:t>Vision, Goals, and Objectives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RTP is a Roadmap for the Region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Articulates a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how the transportation system will be organized and function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Broad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elements of the system that achieve the Vision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Sets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Objectives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achieving elemental Goals</a:t>
            </a:r>
            <a:endParaRPr lang="en-US" sz="16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5287" y="3804341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8487" y="3775908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39787" y="3802066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0087" y="445713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VISION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9487" y="445485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GOALS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9787" y="4411666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 pitchFamily="34" charset="0"/>
              </a:rPr>
              <a:t>OBJECTIVES</a:t>
            </a:r>
            <a:endParaRPr lang="en-US" sz="2800" b="1" dirty="0">
              <a:latin typeface="Myriad Pro" pitchFamily="34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2639677" y="4428698"/>
            <a:ext cx="718810" cy="71881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5401060" y="4419600"/>
            <a:ext cx="718810" cy="71881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Key Elements of the RTP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0"/>
            <a:ext cx="8653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300" dirty="0" smtClean="0"/>
              <a:t>An RTP is a Mix of Policies, Strategies and Technical Analysis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Policies Address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the MPO will administer the RTP/TIP</a:t>
            </a: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 Address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the MPO will invest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transportation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over time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the MPO will advance RTP/TIP recommendations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the MPO will maintain fiscal constraint</a:t>
            </a: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Analysis 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Looks at the transportation system by function and mode</a:t>
            </a:r>
          </a:p>
          <a:p>
            <a:pPr marL="803275" lvl="2" indent="-2286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5000"/>
              <a:buFont typeface="Wingdings 2"/>
              <a:buChar char=""/>
              <a:tabLst>
                <a:tab pos="2627313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up of several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and functional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5018038"/>
            <a:ext cx="33528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of the Region Report</a:t>
            </a: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Congestion Management Plan</a:t>
            </a: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Thoroughfare Plan</a:t>
            </a: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>
                <a:tab pos="2627313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018038"/>
            <a:ext cx="41148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5"/>
              <a:tabLst>
                <a:tab pos="26273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Freight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 Plan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5"/>
              <a:tabLst>
                <a:tab pos="2627313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Operations and ITS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 startAt="5"/>
              <a:tabLst>
                <a:tab pos="2627313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Monitoring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cap="small" dirty="0" smtClean="0">
                <a:solidFill>
                  <a:srgbClr val="C00000"/>
                </a:solidFill>
                <a:latin typeface="Century Gothic" pitchFamily="34" charset="0"/>
              </a:rPr>
              <a:t>RTP Themes</a:t>
            </a:r>
            <a:endParaRPr lang="en-US" sz="3200" b="1" cap="small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2880" y="1691640"/>
            <a:ext cx="8653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2627313" algn="l"/>
              </a:tabLst>
            </a:pPr>
            <a:r>
              <a:rPr lang="en-US" sz="2400" dirty="0" smtClean="0"/>
              <a:t>Regional Transportation Plan Focus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RTP Focus Has Shifted in order to Reflect New Realities</a:t>
            </a: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Preservation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“Fix It First” Strategy - Emphasis is on Maintenance and Preservation</a:t>
            </a: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and Operation Strategies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“Make What We Have Work Better”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Emphasis is 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Behavior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Alternative (Active &amp; Transit) Transportation to get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“Bang for the Buck”</a:t>
            </a:r>
            <a:endParaRPr lang="en-US" dirty="0" smtClean="0"/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Repositioning How We Use Federal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</a:t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Regional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and Applying Resources to the Most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Expensive and/or Complicated Project</a:t>
            </a:r>
          </a:p>
          <a:p>
            <a:pPr marL="548640" lvl="1" indent="-27432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Wingdings"/>
              <a:buChar char=""/>
              <a:tabLst>
                <a:tab pos="262731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Targets and Measures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 targets and make a make a plan to achieve them.</a:t>
            </a:r>
          </a:p>
        </p:txBody>
      </p:sp>
    </p:spTree>
    <p:extLst>
      <p:ext uri="{BB962C8B-B14F-4D97-AF65-F5344CB8AC3E}">
        <p14:creationId xmlns:p14="http://schemas.microsoft.com/office/powerpoint/2010/main" val="17409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6">
      <a:dk1>
        <a:sysClr val="windowText" lastClr="000000"/>
      </a:dk1>
      <a:lt1>
        <a:srgbClr val="696464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C00000"/>
      </a:accent5>
      <a:accent6>
        <a:srgbClr val="855D5D"/>
      </a:accent6>
      <a:hlink>
        <a:srgbClr val="CC9900"/>
      </a:hlink>
      <a:folHlink>
        <a:srgbClr val="C0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277</Words>
  <Application>Microsoft Office PowerPoint</Application>
  <PresentationFormat>On-screen Show (4:3)</PresentationFormat>
  <Paragraphs>132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What is the Regional Transportation Plan?</vt:lpstr>
      <vt:lpstr>Review</vt:lpstr>
      <vt:lpstr>What is a Regional Transportation Plan?</vt:lpstr>
      <vt:lpstr>Plan Considerations</vt:lpstr>
      <vt:lpstr>Plan Considerations</vt:lpstr>
      <vt:lpstr>Livability Principles</vt:lpstr>
      <vt:lpstr>Key Elements of the RTP</vt:lpstr>
      <vt:lpstr>Key Elements of the RTP</vt:lpstr>
      <vt:lpstr>RTP Themes</vt:lpstr>
      <vt:lpstr>RTP Challenges</vt:lpstr>
      <vt:lpstr>RTP Challenges</vt:lpstr>
      <vt:lpstr>For More Information</vt:lpstr>
    </vt:vector>
  </TitlesOfParts>
  <Company>Wilbur Smith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Planning Challenges Facing MPOs</dc:title>
  <dc:creator>Jeff Carroll</dc:creator>
  <cp:lastModifiedBy>Lindsey Gray West</cp:lastModifiedBy>
  <cp:revision>214</cp:revision>
  <cp:lastPrinted>2012-10-01T13:16:57Z</cp:lastPrinted>
  <dcterms:created xsi:type="dcterms:W3CDTF">2010-11-17T20:12:33Z</dcterms:created>
  <dcterms:modified xsi:type="dcterms:W3CDTF">2013-01-10T21:25:05Z</dcterms:modified>
</cp:coreProperties>
</file>